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2"/>
  </p:notesMasterIdLst>
  <p:sldIdLst>
    <p:sldId id="256" r:id="rId2"/>
    <p:sldId id="261" r:id="rId3"/>
    <p:sldId id="262" r:id="rId4"/>
    <p:sldId id="264" r:id="rId5"/>
    <p:sldId id="259" r:id="rId6"/>
    <p:sldId id="267" r:id="rId7"/>
    <p:sldId id="266" r:id="rId8"/>
    <p:sldId id="263" r:id="rId9"/>
    <p:sldId id="265" r:id="rId10"/>
    <p:sldId id="268" r:id="rId11"/>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7353" autoAdjust="0"/>
    <p:restoredTop sz="94660"/>
  </p:normalViewPr>
  <p:slideViewPr>
    <p:cSldViewPr>
      <p:cViewPr varScale="1">
        <p:scale>
          <a:sx n="65" d="100"/>
          <a:sy n="65" d="100"/>
        </p:scale>
        <p:origin x="-130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49E96C-E461-4C6A-9449-8D481E7B8679}" type="datetimeFigureOut">
              <a:rPr lang="lt-LT" smtClean="0"/>
              <a:pPr/>
              <a:t>2011.01.30</a:t>
            </a:fld>
            <a:endParaRPr lang="lt-L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B8AAA4-FA25-45A5-857C-5453AC486EEE}" type="slidenum">
              <a:rPr lang="lt-LT" smtClean="0"/>
              <a:pPr/>
              <a:t>‹#›</a:t>
            </a:fld>
            <a:endParaRPr lang="lt-L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19" name="Footer Placeholder 18"/>
          <p:cNvSpPr>
            <a:spLocks noGrp="1"/>
          </p:cNvSpPr>
          <p:nvPr>
            <p:ph type="ftr" sz="quarter" idx="11"/>
          </p:nvPr>
        </p:nvSpPr>
        <p:spPr/>
        <p:txBody>
          <a:bodyPr/>
          <a:lstStyle/>
          <a:p>
            <a:endParaRPr lang="lt-LT"/>
          </a:p>
        </p:txBody>
      </p:sp>
      <p:sp>
        <p:nvSpPr>
          <p:cNvPr id="27" name="Slide Number Placeholder 26"/>
          <p:cNvSpPr>
            <a:spLocks noGrp="1"/>
          </p:cNvSpPr>
          <p:nvPr>
            <p:ph type="sldNum" sz="quarter" idx="12"/>
          </p:nvPr>
        </p:nvSpPr>
        <p:spPr/>
        <p:txBody>
          <a:bodyPr/>
          <a:lstStyle/>
          <a:p>
            <a:fld id="{5558BFBF-8068-4685-AAED-8B017BA6A1B6}" type="slidenum">
              <a:rPr lang="lt-LT" smtClean="0"/>
              <a:pPr/>
              <a:t>‹#›</a:t>
            </a:fld>
            <a:endParaRPr lang="lt-L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5558BFBF-8068-4685-AAED-8B017BA6A1B6}" type="slidenum">
              <a:rPr lang="lt-LT" smtClean="0"/>
              <a:pPr/>
              <a:t>‹#›</a:t>
            </a:fld>
            <a:endParaRPr lang="lt-L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5558BFBF-8068-4685-AAED-8B017BA6A1B6}" type="slidenum">
              <a:rPr lang="lt-LT" smtClean="0"/>
              <a:pPr/>
              <a:t>‹#›</a:t>
            </a:fld>
            <a:endParaRPr lang="lt-L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7D89681-5567-4CE1-B094-ADD52AF259A8}" type="datetimeFigureOut">
              <a:rPr lang="lt-LT" smtClean="0"/>
              <a:pPr/>
              <a:t>2011.01.30</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a:xfrm>
            <a:off x="8077200" y="6356350"/>
            <a:ext cx="609600" cy="365125"/>
          </a:xfrm>
        </p:spPr>
        <p:txBody>
          <a:bodyPr/>
          <a:lstStyle/>
          <a:p>
            <a:fld id="{5558BFBF-8068-4685-AAED-8B017BA6A1B6}" type="slidenum">
              <a:rPr lang="lt-LT" smtClean="0"/>
              <a:pPr/>
              <a:t>‹#›</a:t>
            </a:fld>
            <a:endParaRPr lang="lt-LT"/>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7D89681-5567-4CE1-B094-ADD52AF259A8}" type="datetimeFigureOut">
              <a:rPr lang="lt-LT" smtClean="0"/>
              <a:pPr/>
              <a:t>2011.01.30</a:t>
            </a:fld>
            <a:endParaRPr lang="lt-LT"/>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lt-LT"/>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558BFBF-8068-4685-AAED-8B017BA6A1B6}" type="slidenum">
              <a:rPr lang="lt-LT" smtClean="0"/>
              <a:pPr/>
              <a:t>‹#›</a:t>
            </a:fld>
            <a:endParaRPr lang="lt-LT"/>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upload.wikimedia.org/wikipedia/commons/6/6d/Forest_on_Barro_Colorado.p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t-LT" dirty="0" smtClean="0"/>
              <a:t>Drėgnieji atogrąžų miškai</a:t>
            </a:r>
            <a:endParaRPr lang="lt-LT" dirty="0"/>
          </a:p>
        </p:txBody>
      </p:sp>
      <p:sp>
        <p:nvSpPr>
          <p:cNvPr id="3" name="Subtitle 2"/>
          <p:cNvSpPr>
            <a:spLocks noGrp="1"/>
          </p:cNvSpPr>
          <p:nvPr>
            <p:ph type="subTitle" idx="1"/>
          </p:nvPr>
        </p:nvSpPr>
        <p:spPr>
          <a:xfrm>
            <a:off x="2428860" y="4857760"/>
            <a:ext cx="6400800" cy="1752600"/>
          </a:xfrm>
        </p:spPr>
        <p:txBody>
          <a:bodyPr/>
          <a:lstStyle/>
          <a:p>
            <a:pPr algn="r"/>
            <a:r>
              <a:rPr lang="lt-LT" dirty="0" smtClean="0">
                <a:solidFill>
                  <a:schemeClr val="tx2">
                    <a:lumMod val="40000"/>
                    <a:lumOff val="60000"/>
                  </a:schemeClr>
                </a:solidFill>
              </a:rPr>
              <a:t>Viktorija Rusickaitė</a:t>
            </a:r>
          </a:p>
          <a:p>
            <a:pPr algn="r"/>
            <a:r>
              <a:rPr lang="lt-LT" dirty="0" smtClean="0">
                <a:solidFill>
                  <a:schemeClr val="tx2">
                    <a:lumMod val="40000"/>
                    <a:lumOff val="60000"/>
                  </a:schemeClr>
                </a:solidFill>
              </a:rPr>
              <a:t>2011.01</a:t>
            </a:r>
            <a:endParaRPr lang="lt-LT" dirty="0">
              <a:solidFill>
                <a:schemeClr val="tx2">
                  <a:lumMod val="40000"/>
                  <a:lumOff val="60000"/>
                </a:schemeClr>
              </a:solidFill>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user\Desktop\Dzungla[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5" name="Rectangle 4"/>
          <p:cNvSpPr/>
          <p:nvPr/>
        </p:nvSpPr>
        <p:spPr>
          <a:xfrm>
            <a:off x="214282" y="428604"/>
            <a:ext cx="5818324"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lt-LT"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Ačiū už dėmesį</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1143000"/>
          </a:xfrm>
        </p:spPr>
        <p:txBody>
          <a:bodyPr>
            <a:normAutofit/>
          </a:bodyPr>
          <a:lstStyle/>
          <a:p>
            <a:r>
              <a:rPr lang="lt-LT" sz="2800" dirty="0" smtClean="0">
                <a:solidFill>
                  <a:srgbClr val="FFC000"/>
                </a:solidFill>
              </a:rPr>
              <a:t>Drėgnieji atogąžų miškai </a:t>
            </a:r>
            <a:r>
              <a:rPr lang="lt-LT" sz="2800" dirty="0" smtClean="0"/>
              <a:t>plyti netoli pusiaujo, kur visą laiką šilta ir labai dažnai lyja</a:t>
            </a:r>
            <a:endParaRPr lang="lt-LT" sz="2800" dirty="0"/>
          </a:p>
        </p:txBody>
      </p:sp>
      <p:pic>
        <p:nvPicPr>
          <p:cNvPr id="7170" name="Picture 2" descr="http://www.viskas.eu/images/klimatas/klimjuor.png"/>
          <p:cNvPicPr>
            <a:picLocks noChangeAspect="1" noChangeArrowheads="1"/>
          </p:cNvPicPr>
          <p:nvPr/>
        </p:nvPicPr>
        <p:blipFill>
          <a:blip r:embed="rId2"/>
          <a:srcRect/>
          <a:stretch>
            <a:fillRect/>
          </a:stretch>
        </p:blipFill>
        <p:spPr bwMode="auto">
          <a:xfrm>
            <a:off x="642910" y="1428736"/>
            <a:ext cx="7786742" cy="5073868"/>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4043362" cy="5523566"/>
          </a:xfrm>
        </p:spPr>
        <p:txBody>
          <a:bodyPr>
            <a:normAutofit/>
          </a:bodyPr>
          <a:lstStyle/>
          <a:p>
            <a:r>
              <a:rPr lang="lt-LT" sz="2800" dirty="0" smtClean="0">
                <a:solidFill>
                  <a:schemeClr val="tx2">
                    <a:lumMod val="40000"/>
                    <a:lumOff val="60000"/>
                  </a:schemeClr>
                </a:solidFill>
              </a:rPr>
              <a:t>Drėgnieji atogrąžų miškai veša tuose regionuose, kur vidutinė metų temperatūra yra apie 24 – 25 laipsniai šilumos, o kritulių</a:t>
            </a:r>
            <a:r>
              <a:rPr lang="lt-LT" sz="2800" dirty="0" smtClean="0">
                <a:solidFill>
                  <a:schemeClr val="tx2">
                    <a:lumMod val="40000"/>
                    <a:lumOff val="60000"/>
                  </a:schemeClr>
                </a:solidFill>
              </a:rPr>
              <a:t> k</a:t>
            </a:r>
            <a:r>
              <a:rPr lang="lt-LT" sz="2800" dirty="0" smtClean="0">
                <a:solidFill>
                  <a:schemeClr val="tx2">
                    <a:lumMod val="40000"/>
                    <a:lumOff val="60000"/>
                  </a:schemeClr>
                </a:solidFill>
              </a:rPr>
              <a:t>iekis – ne mažiau kaip 400 cm</a:t>
            </a:r>
            <a:endParaRPr lang="lt-LT" sz="2800" dirty="0">
              <a:solidFill>
                <a:schemeClr val="tx2">
                  <a:lumMod val="40000"/>
                  <a:lumOff val="60000"/>
                </a:schemeClr>
              </a:solidFill>
            </a:endParaRPr>
          </a:p>
        </p:txBody>
      </p:sp>
      <p:pic>
        <p:nvPicPr>
          <p:cNvPr id="4" name="Picture 4" descr="Vaizdas:Forest on Barro Colorado.png">
            <a:hlinkClick r:id="rId2"/>
          </p:cNvPr>
          <p:cNvPicPr>
            <a:picLocks noChangeAspect="1" noChangeArrowheads="1"/>
          </p:cNvPicPr>
          <p:nvPr/>
        </p:nvPicPr>
        <p:blipFill>
          <a:blip r:embed="rId3"/>
          <a:srcRect/>
          <a:stretch>
            <a:fillRect/>
          </a:stretch>
        </p:blipFill>
        <p:spPr bwMode="auto">
          <a:xfrm>
            <a:off x="4500562" y="0"/>
            <a:ext cx="4643438" cy="6858000"/>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normAutofit/>
          </a:bodyPr>
          <a:lstStyle/>
          <a:p>
            <a:r>
              <a:rPr lang="lt-LT" sz="2800" dirty="0" smtClean="0"/>
              <a:t>Daugiau negu pusė visų pasaulio augalų ir gyvūnų rūšių aptinkamos šiuse miškuose, bet kiekvienas atogrąžų miškas yra savitas. Amazonės drėgnieji miškai Pietų Amerikoje yra didesni už visus kitus drėgnuosius miškus drauge paėmus. Augalija čia tanki ir aukšta, medžiai auga sparčiai ir išauga labai aukšti, nes konkuruoja tarpusavyje dėl šviesos.daugelio medžių žiedai išauga paunksnėje, žemiau šakų ir lapų raizginio, taigi juos lengvai pasiekia paukščiai, vabzdžiai ir šikšnosparniai, kurie prneša žiedadulkes ir platina sėklas.</a:t>
            </a:r>
            <a:endParaRPr lang="lt-LT" sz="2800"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500034" y="214290"/>
            <a:ext cx="2928958" cy="1809080"/>
            <a:chOff x="0" y="0"/>
            <a:chExt cx="2928958" cy="1809080"/>
          </a:xfrm>
        </p:grpSpPr>
        <p:pic>
          <p:nvPicPr>
            <p:cNvPr id="7169" name="Picture 1" descr="C:\Users\user\Desktop\1_Panama_Canal_-_Capuchin_Monkey(1)[1].jpg"/>
            <p:cNvPicPr>
              <a:picLocks noChangeAspect="1" noChangeArrowheads="1"/>
            </p:cNvPicPr>
            <p:nvPr/>
          </p:nvPicPr>
          <p:blipFill>
            <a:blip r:embed="rId2"/>
            <a:srcRect/>
            <a:stretch>
              <a:fillRect/>
            </a:stretch>
          </p:blipFill>
          <p:spPr bwMode="auto">
            <a:xfrm>
              <a:off x="0" y="0"/>
              <a:ext cx="2678926" cy="1785950"/>
            </a:xfrm>
            <a:prstGeom prst="rect">
              <a:avLst/>
            </a:prstGeom>
            <a:noFill/>
          </p:spPr>
        </p:pic>
        <p:sp>
          <p:nvSpPr>
            <p:cNvPr id="13" name="Rectangle 12"/>
            <p:cNvSpPr/>
            <p:nvPr/>
          </p:nvSpPr>
          <p:spPr>
            <a:xfrm>
              <a:off x="0" y="1285860"/>
              <a:ext cx="2928958" cy="523220"/>
            </a:xfrm>
            <a:prstGeom prst="rect">
              <a:avLst/>
            </a:prstGeom>
            <a:noFill/>
          </p:spPr>
          <p:txBody>
            <a:bodyPr wrap="square" lIns="91440" tIns="45720" rIns="91440" bIns="45720">
              <a:spAutoFit/>
            </a:bodyPr>
            <a:lstStyle/>
            <a:p>
              <a:pPr algn="ctr"/>
              <a:r>
                <a:rPr lang="lt-LT"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kapucinas</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5" name="Group 24"/>
          <p:cNvGrpSpPr/>
          <p:nvPr/>
        </p:nvGrpSpPr>
        <p:grpSpPr>
          <a:xfrm>
            <a:off x="6215074" y="857232"/>
            <a:ext cx="2763822" cy="1844851"/>
            <a:chOff x="1643042" y="3214686"/>
            <a:chExt cx="2763822" cy="1844851"/>
          </a:xfrm>
        </p:grpSpPr>
        <p:pic>
          <p:nvPicPr>
            <p:cNvPr id="7176" name="Picture 8" descr="C:\Users\user\Desktop\m-459084[1].jpg"/>
            <p:cNvPicPr>
              <a:picLocks noChangeAspect="1" noChangeArrowheads="1"/>
            </p:cNvPicPr>
            <p:nvPr/>
          </p:nvPicPr>
          <p:blipFill>
            <a:blip r:embed="rId3"/>
            <a:srcRect/>
            <a:stretch>
              <a:fillRect/>
            </a:stretch>
          </p:blipFill>
          <p:spPr bwMode="auto">
            <a:xfrm>
              <a:off x="1643042" y="3214686"/>
              <a:ext cx="2763822" cy="1844851"/>
            </a:xfrm>
            <a:prstGeom prst="rect">
              <a:avLst/>
            </a:prstGeom>
            <a:noFill/>
          </p:spPr>
        </p:pic>
        <p:sp>
          <p:nvSpPr>
            <p:cNvPr id="14" name="Rectangle 13"/>
            <p:cNvSpPr/>
            <p:nvPr/>
          </p:nvSpPr>
          <p:spPr>
            <a:xfrm>
              <a:off x="2428860" y="4429132"/>
              <a:ext cx="1923924"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smauglys</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30" name="Group 29"/>
          <p:cNvGrpSpPr/>
          <p:nvPr/>
        </p:nvGrpSpPr>
        <p:grpSpPr>
          <a:xfrm>
            <a:off x="4000496" y="0"/>
            <a:ext cx="1911101" cy="2024519"/>
            <a:chOff x="7232899" y="2546061"/>
            <a:chExt cx="1911101" cy="2024519"/>
          </a:xfrm>
        </p:grpSpPr>
        <p:pic>
          <p:nvPicPr>
            <p:cNvPr id="7170" name="Picture 2" descr="C:\Users\user\Desktop\wa52dg[1].jpg"/>
            <p:cNvPicPr>
              <a:picLocks noChangeAspect="1" noChangeArrowheads="1"/>
            </p:cNvPicPr>
            <p:nvPr/>
          </p:nvPicPr>
          <p:blipFill>
            <a:blip r:embed="rId4" cstate="print"/>
            <a:srcRect/>
            <a:stretch>
              <a:fillRect/>
            </a:stretch>
          </p:blipFill>
          <p:spPr bwMode="auto">
            <a:xfrm>
              <a:off x="7286644" y="2546061"/>
              <a:ext cx="1857356" cy="2024519"/>
            </a:xfrm>
            <a:prstGeom prst="rect">
              <a:avLst/>
            </a:prstGeom>
            <a:noFill/>
          </p:spPr>
        </p:pic>
        <p:sp>
          <p:nvSpPr>
            <p:cNvPr id="15" name="Rectangle 14"/>
            <p:cNvSpPr/>
            <p:nvPr/>
          </p:nvSpPr>
          <p:spPr>
            <a:xfrm>
              <a:off x="7232899" y="3929066"/>
              <a:ext cx="1911101"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medvarlė</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9" name="Group 28"/>
          <p:cNvGrpSpPr/>
          <p:nvPr/>
        </p:nvGrpSpPr>
        <p:grpSpPr>
          <a:xfrm>
            <a:off x="5143504" y="2928934"/>
            <a:ext cx="1861407" cy="2286017"/>
            <a:chOff x="6643702" y="3071809"/>
            <a:chExt cx="1861407" cy="2286017"/>
          </a:xfrm>
        </p:grpSpPr>
        <p:pic>
          <p:nvPicPr>
            <p:cNvPr id="7174" name="Picture 6" descr="C:\Users\user\Desktop\20071124_tolumnia[1].jpg"/>
            <p:cNvPicPr>
              <a:picLocks noChangeAspect="1" noChangeArrowheads="1"/>
            </p:cNvPicPr>
            <p:nvPr/>
          </p:nvPicPr>
          <p:blipFill>
            <a:blip r:embed="rId5" cstate="print"/>
            <a:srcRect/>
            <a:stretch>
              <a:fillRect/>
            </a:stretch>
          </p:blipFill>
          <p:spPr bwMode="auto">
            <a:xfrm>
              <a:off x="6715140" y="3071809"/>
              <a:ext cx="1714512" cy="2286017"/>
            </a:xfrm>
            <a:prstGeom prst="rect">
              <a:avLst/>
            </a:prstGeom>
            <a:noFill/>
          </p:spPr>
        </p:pic>
        <p:sp>
          <p:nvSpPr>
            <p:cNvPr id="16" name="Rectangle 15"/>
            <p:cNvSpPr/>
            <p:nvPr/>
          </p:nvSpPr>
          <p:spPr>
            <a:xfrm>
              <a:off x="6643702" y="4143380"/>
              <a:ext cx="1861407"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orchidėja</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8" name="Group 27"/>
          <p:cNvGrpSpPr/>
          <p:nvPr/>
        </p:nvGrpSpPr>
        <p:grpSpPr>
          <a:xfrm>
            <a:off x="0" y="4929198"/>
            <a:ext cx="2104746" cy="1573548"/>
            <a:chOff x="7039254" y="5284452"/>
            <a:chExt cx="2104746" cy="1573548"/>
          </a:xfrm>
        </p:grpSpPr>
        <p:pic>
          <p:nvPicPr>
            <p:cNvPr id="7175" name="Picture 7" descr="C:\Users\user\Desktop\964325_NfeRNC[1].jpg"/>
            <p:cNvPicPr>
              <a:picLocks noChangeAspect="1" noChangeArrowheads="1"/>
            </p:cNvPicPr>
            <p:nvPr/>
          </p:nvPicPr>
          <p:blipFill>
            <a:blip r:embed="rId6" cstate="print"/>
            <a:srcRect/>
            <a:stretch>
              <a:fillRect/>
            </a:stretch>
          </p:blipFill>
          <p:spPr bwMode="auto">
            <a:xfrm>
              <a:off x="7039254" y="5284452"/>
              <a:ext cx="2104746" cy="1573548"/>
            </a:xfrm>
            <a:prstGeom prst="rect">
              <a:avLst/>
            </a:prstGeom>
            <a:noFill/>
          </p:spPr>
        </p:pic>
        <p:sp>
          <p:nvSpPr>
            <p:cNvPr id="17" name="Rectangle 16"/>
            <p:cNvSpPr/>
            <p:nvPr/>
          </p:nvSpPr>
          <p:spPr>
            <a:xfrm>
              <a:off x="7582355" y="6000768"/>
              <a:ext cx="1561645"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kolibris</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4" name="Group 23"/>
          <p:cNvGrpSpPr/>
          <p:nvPr/>
        </p:nvGrpSpPr>
        <p:grpSpPr>
          <a:xfrm>
            <a:off x="7293605" y="3857628"/>
            <a:ext cx="1850395" cy="2522662"/>
            <a:chOff x="4929190" y="5072074"/>
            <a:chExt cx="1850395" cy="2522662"/>
          </a:xfrm>
        </p:grpSpPr>
        <p:pic>
          <p:nvPicPr>
            <p:cNvPr id="7172" name="Picture 4" descr="C:\Users\user\Desktop\jaguar[1].jpg"/>
            <p:cNvPicPr>
              <a:picLocks noChangeAspect="1" noChangeArrowheads="1"/>
            </p:cNvPicPr>
            <p:nvPr/>
          </p:nvPicPr>
          <p:blipFill>
            <a:blip r:embed="rId7"/>
            <a:srcRect/>
            <a:stretch>
              <a:fillRect/>
            </a:stretch>
          </p:blipFill>
          <p:spPr bwMode="auto">
            <a:xfrm>
              <a:off x="4929190" y="5143488"/>
              <a:ext cx="1711334" cy="2451248"/>
            </a:xfrm>
            <a:prstGeom prst="rect">
              <a:avLst/>
            </a:prstGeom>
            <a:noFill/>
          </p:spPr>
        </p:pic>
        <p:sp>
          <p:nvSpPr>
            <p:cNvPr id="18" name="Rectangle 17"/>
            <p:cNvSpPr/>
            <p:nvPr/>
          </p:nvSpPr>
          <p:spPr>
            <a:xfrm>
              <a:off x="5072066" y="5072074"/>
              <a:ext cx="1707519"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jaguaras</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7" name="Group 26"/>
          <p:cNvGrpSpPr/>
          <p:nvPr/>
        </p:nvGrpSpPr>
        <p:grpSpPr>
          <a:xfrm>
            <a:off x="2643174" y="5062525"/>
            <a:ext cx="2500330" cy="1795475"/>
            <a:chOff x="2357422" y="5643578"/>
            <a:chExt cx="2500330" cy="1795475"/>
          </a:xfrm>
        </p:grpSpPr>
        <p:pic>
          <p:nvPicPr>
            <p:cNvPr id="7173" name="Picture 5" descr="C:\Users\user\Desktop\atlas_asia[1].jpg"/>
            <p:cNvPicPr>
              <a:picLocks noChangeAspect="1" noChangeArrowheads="1"/>
            </p:cNvPicPr>
            <p:nvPr/>
          </p:nvPicPr>
          <p:blipFill>
            <a:blip r:embed="rId8"/>
            <a:srcRect/>
            <a:stretch>
              <a:fillRect/>
            </a:stretch>
          </p:blipFill>
          <p:spPr bwMode="auto">
            <a:xfrm>
              <a:off x="2357422" y="5643578"/>
              <a:ext cx="2500330" cy="1795475"/>
            </a:xfrm>
            <a:prstGeom prst="rect">
              <a:avLst/>
            </a:prstGeom>
            <a:noFill/>
          </p:spPr>
        </p:pic>
        <p:sp>
          <p:nvSpPr>
            <p:cNvPr id="19" name="Rectangle 18"/>
            <p:cNvSpPr/>
            <p:nvPr/>
          </p:nvSpPr>
          <p:spPr>
            <a:xfrm>
              <a:off x="2786050" y="6500834"/>
              <a:ext cx="1768433" cy="584775"/>
            </a:xfrm>
            <a:prstGeom prst="rect">
              <a:avLst/>
            </a:prstGeom>
            <a:noFill/>
          </p:spPr>
          <p:txBody>
            <a:bodyPr wrap="squar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saturnija</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6" name="Group 25"/>
          <p:cNvGrpSpPr/>
          <p:nvPr/>
        </p:nvGrpSpPr>
        <p:grpSpPr>
          <a:xfrm>
            <a:off x="428596" y="2143116"/>
            <a:ext cx="2011346" cy="2677828"/>
            <a:chOff x="357158" y="3643314"/>
            <a:chExt cx="2011346" cy="2677828"/>
          </a:xfrm>
        </p:grpSpPr>
        <p:pic>
          <p:nvPicPr>
            <p:cNvPr id="7177" name="Picture 9" descr="C:\Users\user\Desktop\Ary[1].jpg"/>
            <p:cNvPicPr>
              <a:picLocks noChangeAspect="1" noChangeArrowheads="1"/>
            </p:cNvPicPr>
            <p:nvPr/>
          </p:nvPicPr>
          <p:blipFill>
            <a:blip r:embed="rId9"/>
            <a:srcRect/>
            <a:stretch>
              <a:fillRect/>
            </a:stretch>
          </p:blipFill>
          <p:spPr bwMode="auto">
            <a:xfrm>
              <a:off x="357158" y="3643314"/>
              <a:ext cx="2011346" cy="2677828"/>
            </a:xfrm>
            <a:prstGeom prst="rect">
              <a:avLst/>
            </a:prstGeom>
            <a:noFill/>
          </p:spPr>
        </p:pic>
        <p:sp>
          <p:nvSpPr>
            <p:cNvPr id="20" name="Rectangle 19"/>
            <p:cNvSpPr/>
            <p:nvPr/>
          </p:nvSpPr>
          <p:spPr>
            <a:xfrm>
              <a:off x="500034" y="5072074"/>
              <a:ext cx="756938"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ara</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grpSp>
        <p:nvGrpSpPr>
          <p:cNvPr id="23" name="Group 22"/>
          <p:cNvGrpSpPr/>
          <p:nvPr/>
        </p:nvGrpSpPr>
        <p:grpSpPr>
          <a:xfrm>
            <a:off x="3000364" y="2357430"/>
            <a:ext cx="1617751" cy="2256935"/>
            <a:chOff x="3643306" y="-1"/>
            <a:chExt cx="1617751" cy="2256935"/>
          </a:xfrm>
        </p:grpSpPr>
        <p:pic>
          <p:nvPicPr>
            <p:cNvPr id="7171" name="Picture 3" descr="C:\Users\user\Desktop\tukanas[1].jpg"/>
            <p:cNvPicPr>
              <a:picLocks noChangeAspect="1" noChangeArrowheads="1"/>
            </p:cNvPicPr>
            <p:nvPr/>
          </p:nvPicPr>
          <p:blipFill>
            <a:blip r:embed="rId10"/>
            <a:srcRect/>
            <a:stretch>
              <a:fillRect/>
            </a:stretch>
          </p:blipFill>
          <p:spPr bwMode="auto">
            <a:xfrm>
              <a:off x="3714744" y="-1"/>
              <a:ext cx="1500198" cy="2256935"/>
            </a:xfrm>
            <a:prstGeom prst="rect">
              <a:avLst/>
            </a:prstGeom>
            <a:noFill/>
          </p:spPr>
        </p:pic>
        <p:sp>
          <p:nvSpPr>
            <p:cNvPr id="21" name="Rectangle 20"/>
            <p:cNvSpPr/>
            <p:nvPr/>
          </p:nvSpPr>
          <p:spPr>
            <a:xfrm>
              <a:off x="3643306" y="1285860"/>
              <a:ext cx="1617751" cy="584775"/>
            </a:xfrm>
            <a:prstGeom prst="rect">
              <a:avLst/>
            </a:prstGeom>
            <a:noFill/>
          </p:spPr>
          <p:txBody>
            <a:bodyPr wrap="none" lIns="91440" tIns="45720" rIns="91440" bIns="45720">
              <a:spAutoFit/>
            </a:bodyPr>
            <a:lstStyle/>
            <a:p>
              <a:pPr algn="ctr"/>
              <a:r>
                <a:rPr lang="lt-LT" sz="3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tukanas</a:t>
              </a:r>
              <a:endParaRPr lang="en-US" sz="32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grpSp>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t-LT" sz="5400" dirty="0" smtClean="0"/>
              <a:t>Ardai </a:t>
            </a:r>
            <a:endParaRPr lang="lt-LT" sz="5400" dirty="0"/>
          </a:p>
        </p:txBody>
      </p:sp>
      <p:sp>
        <p:nvSpPr>
          <p:cNvPr id="3" name="Text Placeholder 2"/>
          <p:cNvSpPr>
            <a:spLocks noGrp="1"/>
          </p:cNvSpPr>
          <p:nvPr>
            <p:ph type="body" idx="2"/>
          </p:nvPr>
        </p:nvSpPr>
        <p:spPr>
          <a:xfrm>
            <a:off x="457200" y="1524000"/>
            <a:ext cx="3186106" cy="4602163"/>
          </a:xfrm>
        </p:spPr>
        <p:txBody>
          <a:bodyPr>
            <a:normAutofit lnSpcReduction="10000"/>
          </a:bodyPr>
          <a:lstStyle/>
          <a:p>
            <a:pPr>
              <a:buFont typeface="Wingdings" pitchFamily="2" charset="2"/>
              <a:buChar char="v"/>
            </a:pPr>
            <a:r>
              <a:rPr lang="lt-LT" sz="2800" dirty="0" smtClean="0"/>
              <a:t>Medžiai milžinai</a:t>
            </a:r>
          </a:p>
          <a:p>
            <a:r>
              <a:rPr lang="lt-LT" sz="2800" dirty="0" smtClean="0"/>
              <a:t>45 -70 metrų</a:t>
            </a:r>
            <a:endParaRPr lang="lt-LT" sz="2800" dirty="0" smtClean="0"/>
          </a:p>
          <a:p>
            <a:pPr>
              <a:buFont typeface="Wingdings" pitchFamily="2" charset="2"/>
              <a:buChar char="v"/>
            </a:pPr>
            <a:r>
              <a:rPr lang="lt-LT" sz="2800" dirty="0" smtClean="0"/>
              <a:t>Skliautas </a:t>
            </a:r>
          </a:p>
          <a:p>
            <a:r>
              <a:rPr lang="lt-LT" sz="2800" dirty="0" smtClean="0"/>
              <a:t>30 – 33 metrų</a:t>
            </a:r>
            <a:endParaRPr lang="lt-LT" sz="2800" dirty="0" smtClean="0"/>
          </a:p>
          <a:p>
            <a:pPr>
              <a:buFont typeface="Wingdings" pitchFamily="2" charset="2"/>
              <a:buChar char="v"/>
            </a:pPr>
            <a:r>
              <a:rPr lang="lt-LT" sz="2800" dirty="0" smtClean="0"/>
              <a:t>Pomiškis</a:t>
            </a:r>
          </a:p>
          <a:p>
            <a:r>
              <a:rPr lang="lt-LT" sz="2800" dirty="0" smtClean="0"/>
              <a:t> </a:t>
            </a:r>
            <a:r>
              <a:rPr lang="lt-LT" sz="2800" dirty="0" smtClean="0"/>
              <a:t>5 – 6 metrų</a:t>
            </a:r>
            <a:endParaRPr lang="lt-LT" sz="2800" dirty="0" smtClean="0"/>
          </a:p>
          <a:p>
            <a:pPr>
              <a:buFont typeface="Wingdings" pitchFamily="2" charset="2"/>
              <a:buChar char="v"/>
            </a:pPr>
            <a:r>
              <a:rPr lang="lt-LT" sz="2800" dirty="0" smtClean="0"/>
              <a:t>Krūmai</a:t>
            </a:r>
          </a:p>
          <a:p>
            <a:endParaRPr lang="lt-LT" sz="2800" dirty="0" smtClean="0"/>
          </a:p>
          <a:p>
            <a:pPr>
              <a:buFont typeface="Wingdings" pitchFamily="2" charset="2"/>
              <a:buChar char="v"/>
            </a:pPr>
            <a:r>
              <a:rPr lang="lt-LT" sz="2800" dirty="0" smtClean="0"/>
              <a:t>Miško paklotė</a:t>
            </a:r>
            <a:endParaRPr lang="lt-LT" sz="2800" dirty="0"/>
          </a:p>
        </p:txBody>
      </p:sp>
      <p:pic>
        <p:nvPicPr>
          <p:cNvPr id="5" name="Picture 2" descr="C:\Users\user\Desktop\6579-004-79C479B5[1].gif"/>
          <p:cNvPicPr>
            <a:picLocks noGrp="1" noChangeAspect="1" noChangeArrowheads="1"/>
          </p:cNvPicPr>
          <p:nvPr>
            <p:ph sz="half" idx="1"/>
          </p:nvPr>
        </p:nvPicPr>
        <p:blipFill>
          <a:blip r:embed="rId2"/>
          <a:stretch>
            <a:fillRect/>
          </a:stretch>
        </p:blipFill>
        <p:spPr bwMode="auto">
          <a:xfrm>
            <a:off x="4702175" y="2295525"/>
            <a:ext cx="2857500" cy="3333750"/>
          </a:xfrm>
          <a:prstGeom prst="rect">
            <a:avLst/>
          </a:prstGeom>
          <a:noFill/>
        </p:spPr>
      </p:pic>
      <p:cxnSp>
        <p:nvCxnSpPr>
          <p:cNvPr id="12" name="Elbow Connector 11"/>
          <p:cNvCxnSpPr/>
          <p:nvPr/>
        </p:nvCxnSpPr>
        <p:spPr>
          <a:xfrm>
            <a:off x="3714744" y="1785926"/>
            <a:ext cx="1500198" cy="642942"/>
          </a:xfrm>
          <a:prstGeom prst="bentConnector3">
            <a:avLst>
              <a:gd name="adj1" fmla="val 50000"/>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a:off x="2571736" y="2643182"/>
            <a:ext cx="2928958" cy="1143008"/>
          </a:xfrm>
          <a:prstGeom prst="bentConnector3">
            <a:avLst>
              <a:gd name="adj1" fmla="val 50000"/>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a:off x="2428860" y="3643314"/>
            <a:ext cx="2643206" cy="1000132"/>
          </a:xfrm>
          <a:prstGeom prst="bentConnector3">
            <a:avLst>
              <a:gd name="adj1" fmla="val 50000"/>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p:nvPr/>
        </p:nvCxnSpPr>
        <p:spPr>
          <a:xfrm>
            <a:off x="2285984" y="4714884"/>
            <a:ext cx="2786082" cy="714380"/>
          </a:xfrm>
          <a:prstGeom prst="bentConnector3">
            <a:avLst>
              <a:gd name="adj1" fmla="val 50000"/>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a:off x="2857488" y="5786454"/>
            <a:ext cx="2143140" cy="642942"/>
          </a:xfrm>
          <a:prstGeom prst="bentConnector3">
            <a:avLst>
              <a:gd name="adj1" fmla="val 50000"/>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457200" y="500042"/>
            <a:ext cx="3400420" cy="5626121"/>
          </a:xfrm>
        </p:spPr>
        <p:txBody>
          <a:bodyPr>
            <a:normAutofit/>
          </a:bodyPr>
          <a:lstStyle/>
          <a:p>
            <a:r>
              <a:rPr lang="lt-LT" sz="3200" dirty="0" smtClean="0">
                <a:solidFill>
                  <a:schemeClr val="tx2">
                    <a:lumMod val="40000"/>
                    <a:lumOff val="60000"/>
                  </a:schemeClr>
                </a:solidFill>
              </a:rPr>
              <a:t>Didžiausias medis Amazonės miške, gali būti iki 200 pėdų aukščio, o kamieno plotis 10-11 pėdų. Vienas medis yra namai daugeliui varlių, paukščių, vabzdžių rūšių.</a:t>
            </a:r>
            <a:endParaRPr lang="lt-LT" sz="3200" dirty="0">
              <a:solidFill>
                <a:schemeClr val="tx2">
                  <a:lumMod val="40000"/>
                  <a:lumOff val="60000"/>
                </a:schemeClr>
              </a:solidFill>
            </a:endParaRPr>
          </a:p>
        </p:txBody>
      </p:sp>
      <p:pic>
        <p:nvPicPr>
          <p:cNvPr id="5" name="Picture 2" descr="http://www.blogas.lt/uploads/s/skriabutis/65708.jpg"/>
          <p:cNvPicPr>
            <a:picLocks noGrp="1" noChangeAspect="1" noChangeArrowheads="1"/>
          </p:cNvPicPr>
          <p:nvPr>
            <p:ph sz="half" idx="1"/>
          </p:nvPr>
        </p:nvPicPr>
        <p:blipFill>
          <a:blip r:embed="rId2"/>
          <a:stretch>
            <a:fillRect/>
          </a:stretch>
        </p:blipFill>
        <p:spPr bwMode="auto">
          <a:xfrm>
            <a:off x="4500562" y="36736"/>
            <a:ext cx="4643438" cy="6821264"/>
          </a:xfrm>
          <a:prstGeom prst="rect">
            <a:avLst/>
          </a:prstGeom>
          <a:noFill/>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t>Epifitai </a:t>
            </a:r>
            <a:endParaRPr lang="lt-LT" dirty="0"/>
          </a:p>
        </p:txBody>
      </p:sp>
      <p:sp>
        <p:nvSpPr>
          <p:cNvPr id="4" name="Content Placeholder 3"/>
          <p:cNvSpPr>
            <a:spLocks noGrp="1"/>
          </p:cNvSpPr>
          <p:nvPr>
            <p:ph idx="1"/>
          </p:nvPr>
        </p:nvSpPr>
        <p:spPr>
          <a:xfrm>
            <a:off x="457200" y="1935480"/>
            <a:ext cx="4400552" cy="4389120"/>
          </a:xfrm>
        </p:spPr>
        <p:txBody>
          <a:bodyPr/>
          <a:lstStyle/>
          <a:p>
            <a:r>
              <a:rPr lang="lt-LT" dirty="0" smtClean="0"/>
              <a:t>Tokie augalai, kurie išdyksta ir auga ant medžių šakų, vadinami epifitais. Jie gauna daugiau šviesos negu pomiškyje augantys augalai, bet vandens ir maisto medžiagų turi pasiimti iš lietaus, merkiančio medžio šakų lają.</a:t>
            </a:r>
            <a:endParaRPr lang="lt-LT" dirty="0"/>
          </a:p>
        </p:txBody>
      </p:sp>
      <p:sp>
        <p:nvSpPr>
          <p:cNvPr id="15362" name="AutoShape 2" descr="http://upload.wikimedia.org/wikipedia/commons/thumb/a/a4/DirkvdM_red_flat_epiphyte.jpg/180px-DirkvdM_red_flat_epiphyte.jpg"/>
          <p:cNvSpPr>
            <a:spLocks noChangeAspect="1" noChangeArrowheads="1"/>
          </p:cNvSpPr>
          <p:nvPr/>
        </p:nvSpPr>
        <p:spPr bwMode="auto">
          <a:xfrm>
            <a:off x="155575" y="-1096963"/>
            <a:ext cx="1714500" cy="2286001"/>
          </a:xfrm>
          <a:prstGeom prst="rect">
            <a:avLst/>
          </a:prstGeom>
          <a:noFill/>
        </p:spPr>
        <p:txBody>
          <a:bodyPr vert="horz" wrap="square" lIns="91440" tIns="45720" rIns="91440" bIns="45720" numCol="1" anchor="t" anchorCtr="0" compatLnSpc="1">
            <a:prstTxWarp prst="textNoShape">
              <a:avLst/>
            </a:prstTxWarp>
          </a:bodyPr>
          <a:lstStyle/>
          <a:p>
            <a:endParaRPr lang="lt-LT"/>
          </a:p>
        </p:txBody>
      </p:sp>
      <p:pic>
        <p:nvPicPr>
          <p:cNvPr id="15363" name="Picture 3" descr="C:\Users\user\Desktop\180px-DirkvdM_red_flat_epiphyte[1].jpg"/>
          <p:cNvPicPr>
            <a:picLocks noChangeAspect="1" noChangeArrowheads="1"/>
          </p:cNvPicPr>
          <p:nvPr/>
        </p:nvPicPr>
        <p:blipFill>
          <a:blip r:embed="rId2"/>
          <a:srcRect/>
          <a:stretch>
            <a:fillRect/>
          </a:stretch>
        </p:blipFill>
        <p:spPr bwMode="auto">
          <a:xfrm>
            <a:off x="5214942" y="1571612"/>
            <a:ext cx="3322636" cy="4430181"/>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85794"/>
            <a:ext cx="8229600" cy="5538806"/>
          </a:xfrm>
        </p:spPr>
        <p:txBody>
          <a:bodyPr/>
          <a:lstStyle/>
          <a:p>
            <a:r>
              <a:rPr lang="lt-LT" dirty="0" smtClean="0"/>
              <a:t>Didėjant planetos gyventojų skaičiui, augant žmonijos poreikiams, daugiau negu pusė pasaulio drėgnųjų atogrąžų miškų iškirsti dėl medienos, plėtojant kalnakasybos pramonę, plečiant dirbamos žemės plotus. Jų gyvūnija ir augalija išnykusi arba baigia išnykti. Iškirtus mišką, lietus greitai plauna dirvožemį, todėl anksčiau buvusių miškų vietoje driekiasi nederlingos žemės plotai. Mokslininkai nustatė, kad mažėjant drėgnųjų atogrąžų miškų plotams, kinta atmosferos dujų balansas, stiprėja šiltnamio reiškinys ir dėl to keičiasi klimatas.</a:t>
            </a:r>
            <a:endParaRPr lang="lt-LT" dirty="0"/>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2">
      <a:dk1>
        <a:sysClr val="windowText" lastClr="000000"/>
      </a:dk1>
      <a:lt1>
        <a:srgbClr val="00843C"/>
      </a:lt1>
      <a:dk2>
        <a:srgbClr val="005828"/>
      </a:dk2>
      <a:lt2>
        <a:srgbClr val="FFFF00"/>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188</TotalTime>
  <Words>301</Words>
  <Application>Microsoft Office PowerPoint</Application>
  <PresentationFormat>On-screen Show (4:3)</PresentationFormat>
  <Paragraphs>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Drėgnieji atogrąžų miškai</vt:lpstr>
      <vt:lpstr>Drėgnieji atogąžų miškai plyti netoli pusiaujo, kur visą laiką šilta ir labai dažnai lyja</vt:lpstr>
      <vt:lpstr>Slide 3</vt:lpstr>
      <vt:lpstr>Slide 4</vt:lpstr>
      <vt:lpstr>Slide 5</vt:lpstr>
      <vt:lpstr>Ardai </vt:lpstr>
      <vt:lpstr>Slide 7</vt:lpstr>
      <vt:lpstr>Epifitai </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Atograzu miskai</dc:title>
  <dc:creator>user</dc:creator>
  <cp:lastModifiedBy>user</cp:lastModifiedBy>
  <cp:revision>21</cp:revision>
  <dcterms:created xsi:type="dcterms:W3CDTF">2011-01-27T15:50:22Z</dcterms:created>
  <dcterms:modified xsi:type="dcterms:W3CDTF">2011-01-30T18:27:04Z</dcterms:modified>
</cp:coreProperties>
</file>